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31"/>
  </p:notesMasterIdLst>
  <p:sldIdLst>
    <p:sldId id="256" r:id="rId2"/>
    <p:sldId id="276" r:id="rId3"/>
    <p:sldId id="289" r:id="rId4"/>
    <p:sldId id="290" r:id="rId5"/>
    <p:sldId id="292" r:id="rId6"/>
    <p:sldId id="293" r:id="rId7"/>
    <p:sldId id="294" r:id="rId8"/>
    <p:sldId id="291" r:id="rId9"/>
    <p:sldId id="295" r:id="rId10"/>
    <p:sldId id="275" r:id="rId11"/>
    <p:sldId id="301" r:id="rId12"/>
    <p:sldId id="296" r:id="rId13"/>
    <p:sldId id="306" r:id="rId14"/>
    <p:sldId id="307" r:id="rId15"/>
    <p:sldId id="308" r:id="rId16"/>
    <p:sldId id="309" r:id="rId17"/>
    <p:sldId id="310" r:id="rId18"/>
    <p:sldId id="311" r:id="rId19"/>
    <p:sldId id="312" r:id="rId20"/>
    <p:sldId id="304" r:id="rId21"/>
    <p:sldId id="313" r:id="rId22"/>
    <p:sldId id="318" r:id="rId23"/>
    <p:sldId id="314" r:id="rId24"/>
    <p:sldId id="315" r:id="rId25"/>
    <p:sldId id="319" r:id="rId26"/>
    <p:sldId id="316" r:id="rId27"/>
    <p:sldId id="321" r:id="rId28"/>
    <p:sldId id="317" r:id="rId29"/>
    <p:sldId id="320" r:id="rId30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32"/>
      <p:bold r:id="rId33"/>
      <p:italic r:id="rId34"/>
      <p:boldItalic r:id="rId35"/>
    </p:embeddedFont>
    <p:embeddedFont>
      <p:font typeface="Montserrat" panose="020B0604020202020204" charset="0"/>
      <p:regular r:id="rId36"/>
      <p:bold r:id="rId37"/>
      <p:italic r:id="rId38"/>
      <p:boldItalic r:id="rId39"/>
    </p:embeddedFont>
    <p:embeddedFont>
      <p:font typeface="Lato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250" autoAdjust="0"/>
    <p:restoredTop sz="94660"/>
  </p:normalViewPr>
  <p:slideViewPr>
    <p:cSldViewPr snapToGrid="0">
      <p:cViewPr varScale="1">
        <p:scale>
          <a:sx n="86" d="100"/>
          <a:sy n="86" d="100"/>
        </p:scale>
        <p:origin x="9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/Relationships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602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5479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36412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65884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415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4136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3271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8540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898380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25796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24368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348567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8825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30142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16675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34727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81301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08657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0410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17973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3395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5805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620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3389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9465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9925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347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jpeg"/><Relationship Id="rId4" Type="http://schemas.openxmlformats.org/officeDocument/2006/relationships/image" Target="../media/image11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hyperlink" Target="http://editorarealize.com.br/revistas/cintedi/trabalhos/Modalidade_1datahora_07_10_2014_16_44_33_idinscrito_387_654ecb08429600021f5e35b9dc5266d9.pdf" TargetMode="External"/><Relationship Id="rId3" Type="http://schemas.openxmlformats.org/officeDocument/2006/relationships/hyperlink" Target="https://bit.ly/2OGJBzi" TargetMode="External"/><Relationship Id="rId7" Type="http://schemas.openxmlformats.org/officeDocument/2006/relationships/hyperlink" Target="http://vencerautismo.org/2019/02/visao-geral-do-autismo-nao-verbal/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ibge.gov.br/apps/populacao/projecao/" TargetMode="External"/><Relationship Id="rId11" Type="http://schemas.openxmlformats.org/officeDocument/2006/relationships/hyperlink" Target="http://www.br-ie.org/pub/index.php/sbie/article/download/7569/5365" TargetMode="External"/><Relationship Id="rId5" Type="http://schemas.openxmlformats.org/officeDocument/2006/relationships/hyperlink" Target="https://bit.ly/2EbeUhL" TargetMode="External"/><Relationship Id="rId10" Type="http://schemas.openxmlformats.org/officeDocument/2006/relationships/hyperlink" Target="https://maicokrause.com/images/artigos/2016---IV-ERIN-3---Autismo-Projeto-Integrar_-Um-aplicativo-mvel-para--incluso-de-crianas-com-Transtorno-do-Espectro-Autista.pdf" TargetMode="External"/><Relationship Id="rId4" Type="http://schemas.openxmlformats.org/officeDocument/2006/relationships/hyperlink" Target="https://bit.ly/2r0cHMU" TargetMode="External"/><Relationship Id="rId9" Type="http://schemas.openxmlformats.org/officeDocument/2006/relationships/hyperlink" Target="https://www.grupoconduzir.com.br/2018/08/como-o-uso-da-tecnologia-pode-ajudar-desenvolver-criancas-com-autismo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title"/>
          </p:nvPr>
        </p:nvSpPr>
        <p:spPr>
          <a:xfrm>
            <a:off x="250563" y="876699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/>
              <a:t>Amigo Azul</a:t>
            </a:r>
            <a:endParaRPr sz="4800"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4294967295"/>
          </p:nvPr>
        </p:nvSpPr>
        <p:spPr>
          <a:xfrm rot="626">
            <a:off x="250681" y="2322079"/>
            <a:ext cx="6586537" cy="1289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APLICAÇÃO MOBILE PARA AUXILIAR A COMUNICAÇÃO ALTERNATIVA E DESENVOLVIMENTO PEDAGÓGICO DE PESSOAS COM TRANSTORNO DO ESPECTRO AUTISTA (TEA).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30" name="Google Shape;230;p17"/>
          <p:cNvSpPr txBox="1"/>
          <p:nvPr/>
        </p:nvSpPr>
        <p:spPr>
          <a:xfrm>
            <a:off x="4961400" y="3511209"/>
            <a:ext cx="2345400" cy="7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Lucas </a:t>
            </a:r>
            <a:r>
              <a:rPr lang="en-GB" sz="18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Pinheiro</a:t>
            </a:r>
            <a:r>
              <a:rPr lang="en-GB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	</a:t>
            </a:r>
            <a:endParaRPr sz="1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Thaise</a:t>
            </a:r>
            <a:r>
              <a:rPr lang="en-GB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8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Vaz</a:t>
            </a:r>
            <a:endParaRPr sz="1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Diagrama de </a:t>
            </a:r>
            <a:r>
              <a:rPr lang="en-GB" sz="48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Sequência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8177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COMUNICAÇÃO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499" y="1299971"/>
            <a:ext cx="5589617" cy="259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06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651641" y="1928775"/>
            <a:ext cx="820858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Diagrama </a:t>
            </a: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Entidade</a:t>
            </a: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Relacionamento</a:t>
            </a:r>
            <a:endParaRPr sz="40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6367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MODELO LÓGICO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Google Shape;192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5145" y="944840"/>
            <a:ext cx="5696607" cy="33071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7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651641" y="1928775"/>
            <a:ext cx="820858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 Stories</a:t>
            </a:r>
            <a:endParaRPr sz="40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8049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err="1" smtClean="0"/>
              <a:t>User</a:t>
            </a:r>
            <a:r>
              <a:rPr lang="pt-BR" dirty="0" smtClean="0"/>
              <a:t> </a:t>
            </a:r>
            <a:r>
              <a:rPr lang="pt-BR" dirty="0" err="1" smtClean="0"/>
              <a:t>Stories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Google Shape;192;p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452" y="146054"/>
            <a:ext cx="5908403" cy="47727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581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651641" y="1928775"/>
            <a:ext cx="820858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Glossário</a:t>
            </a: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Termos</a:t>
            </a: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do </a:t>
            </a: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Negócio</a:t>
            </a:r>
            <a:endParaRPr sz="40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30242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Glossário de Termos do Negócio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199696"/>
            <a:ext cx="564405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</a:t>
            </a:r>
          </a:p>
          <a:p>
            <a:r>
              <a:rPr lang="pt-BR" dirty="0">
                <a:solidFill>
                  <a:schemeClr val="bg1"/>
                </a:solidFill>
              </a:rPr>
              <a:t>Android – é o sistema operacional da gigante Google, para celulares baseados em Linux.</a:t>
            </a:r>
          </a:p>
          <a:p>
            <a:r>
              <a:rPr lang="pt-BR" dirty="0">
                <a:solidFill>
                  <a:schemeClr val="bg1"/>
                </a:solidFill>
              </a:rPr>
              <a:t>Aplicativo móvel – software desenvolvido especialmente para funcionar em dispositivos</a:t>
            </a:r>
          </a:p>
          <a:p>
            <a:r>
              <a:rPr lang="pt-BR" dirty="0">
                <a:solidFill>
                  <a:schemeClr val="bg1"/>
                </a:solidFill>
              </a:rPr>
              <a:t>móveis como smartphones e </a:t>
            </a:r>
            <a:r>
              <a:rPr lang="pt-BR" dirty="0" err="1">
                <a:solidFill>
                  <a:schemeClr val="bg1"/>
                </a:solidFill>
              </a:rPr>
              <a:t>tablets</a:t>
            </a:r>
            <a:r>
              <a:rPr lang="pt-BR" dirty="0">
                <a:solidFill>
                  <a:schemeClr val="bg1"/>
                </a:solidFill>
              </a:rPr>
              <a:t>. Podem ser aplicativos de jogos, previsão do tempo,</a:t>
            </a:r>
          </a:p>
          <a:p>
            <a:r>
              <a:rPr lang="pt-BR" dirty="0">
                <a:solidFill>
                  <a:schemeClr val="bg1"/>
                </a:solidFill>
              </a:rPr>
              <a:t>tratamento de fotos, redes sociais e até aqueles desenvolvidos para um negócio específico.</a:t>
            </a:r>
          </a:p>
          <a:p>
            <a:r>
              <a:rPr lang="pt-BR" dirty="0">
                <a:solidFill>
                  <a:schemeClr val="bg1"/>
                </a:solidFill>
              </a:rPr>
              <a:t>C</a:t>
            </a:r>
          </a:p>
          <a:p>
            <a:r>
              <a:rPr lang="pt-BR" dirty="0">
                <a:solidFill>
                  <a:schemeClr val="bg1"/>
                </a:solidFill>
              </a:rPr>
              <a:t>Comunicação - A comunicação é o processo complexo onde ocorre a troca de informações por</a:t>
            </a:r>
          </a:p>
          <a:p>
            <a:r>
              <a:rPr lang="pt-BR" dirty="0">
                <a:solidFill>
                  <a:schemeClr val="bg1"/>
                </a:solidFill>
              </a:rPr>
              <a:t>meio de combinações verbais (fala e linguagem) e não-verbais (expressões faciais, postura,</a:t>
            </a:r>
          </a:p>
          <a:p>
            <a:r>
              <a:rPr lang="pt-BR" dirty="0">
                <a:solidFill>
                  <a:schemeClr val="bg1"/>
                </a:solidFill>
              </a:rPr>
              <a:t>gestos, olhares e linguagem corporal).</a:t>
            </a:r>
          </a:p>
          <a:p>
            <a:r>
              <a:rPr lang="pt-BR" dirty="0">
                <a:solidFill>
                  <a:schemeClr val="bg1"/>
                </a:solidFill>
              </a:rPr>
              <a:t>Comunicação Alternativa – Ampliada é utilizado para definir outras formas de comunicação</a:t>
            </a:r>
          </a:p>
          <a:p>
            <a:r>
              <a:rPr lang="pt-BR" dirty="0">
                <a:solidFill>
                  <a:schemeClr val="bg1"/>
                </a:solidFill>
              </a:rPr>
              <a:t>como o uso de gestos, língua de sinais, expressões faciais, o uso de pranchas de alfabeto ou</a:t>
            </a:r>
          </a:p>
          <a:p>
            <a:r>
              <a:rPr lang="pt-BR" dirty="0">
                <a:solidFill>
                  <a:schemeClr val="bg1"/>
                </a:solidFill>
              </a:rPr>
              <a:t>símbolos pictográficos, até o uso de sistemas sofisticados de computador com voz sintetizada</a:t>
            </a:r>
          </a:p>
          <a:p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Glennen</a:t>
            </a:r>
            <a:r>
              <a:rPr lang="pt-BR" dirty="0">
                <a:solidFill>
                  <a:schemeClr val="bg1"/>
                </a:solidFill>
              </a:rPr>
              <a:t>, 1997</a:t>
            </a:r>
            <a:r>
              <a:rPr lang="pt-BR" dirty="0" smtClean="0">
                <a:solidFill>
                  <a:schemeClr val="bg1"/>
                </a:solidFill>
              </a:rPr>
              <a:t>).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3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solidFill>
                  <a:srgbClr val="FF0000"/>
                </a:solidFill>
              </a:rPr>
              <a:t>Glossário de Termos do Negócio</a:t>
            </a:r>
            <a:endParaRPr dirty="0">
              <a:solidFill>
                <a:srgbClr val="FF0000"/>
              </a:solidFill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505537"/>
            <a:ext cx="5644055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D</a:t>
            </a:r>
          </a:p>
          <a:p>
            <a:r>
              <a:rPr lang="pt-BR" dirty="0">
                <a:solidFill>
                  <a:srgbClr val="FF0000"/>
                </a:solidFill>
              </a:rPr>
              <a:t>Desenvolvimento pedagógico – destinado ao atendimento dos alunos que estão</a:t>
            </a:r>
          </a:p>
          <a:p>
            <a:r>
              <a:rPr lang="pt-BR" dirty="0">
                <a:solidFill>
                  <a:srgbClr val="FF0000"/>
                </a:solidFill>
              </a:rPr>
              <a:t>apresentando dificuldades circunstanciais no processo de aprendizagem</a:t>
            </a:r>
          </a:p>
          <a:p>
            <a:r>
              <a:rPr lang="pt-BR" dirty="0">
                <a:solidFill>
                  <a:srgbClr val="FF0000"/>
                </a:solidFill>
              </a:rPr>
              <a:t>F</a:t>
            </a:r>
          </a:p>
          <a:p>
            <a:r>
              <a:rPr lang="pt-BR" dirty="0">
                <a:solidFill>
                  <a:srgbClr val="FF0000"/>
                </a:solidFill>
              </a:rPr>
              <a:t>Fala - é o ato motor que permite a transmissão de sons, palavras e frases.</a:t>
            </a:r>
          </a:p>
          <a:p>
            <a:r>
              <a:rPr lang="pt-BR" dirty="0">
                <a:solidFill>
                  <a:srgbClr val="FF0000"/>
                </a:solidFill>
              </a:rPr>
              <a:t>P</a:t>
            </a:r>
          </a:p>
          <a:p>
            <a:r>
              <a:rPr lang="pt-BR" dirty="0">
                <a:solidFill>
                  <a:srgbClr val="FF0000"/>
                </a:solidFill>
              </a:rPr>
              <a:t>Performance - atuação, desempenho</a:t>
            </a:r>
          </a:p>
          <a:p>
            <a:r>
              <a:rPr lang="pt-BR" dirty="0">
                <a:solidFill>
                  <a:srgbClr val="FF0000"/>
                </a:solidFill>
              </a:rPr>
              <a:t>S</a:t>
            </a:r>
          </a:p>
          <a:p>
            <a:r>
              <a:rPr lang="pt-BR" dirty="0">
                <a:solidFill>
                  <a:srgbClr val="FF0000"/>
                </a:solidFill>
              </a:rPr>
              <a:t>SÍNDROME - conjunto de sinais e sintomas observáveis em vários processos patológicos</a:t>
            </a:r>
          </a:p>
          <a:p>
            <a:r>
              <a:rPr lang="pt-BR" dirty="0">
                <a:solidFill>
                  <a:srgbClr val="FF0000"/>
                </a:solidFill>
              </a:rPr>
              <a:t>diferentes e sem causa específica.</a:t>
            </a:r>
          </a:p>
          <a:p>
            <a:r>
              <a:rPr lang="pt-BR" dirty="0">
                <a:solidFill>
                  <a:srgbClr val="FF0000"/>
                </a:solidFill>
              </a:rPr>
              <a:t>Síndrome de Asperger (SA) - é uma perturbação do desenvolvimento caracterizada por</a:t>
            </a:r>
          </a:p>
          <a:p>
            <a:r>
              <a:rPr lang="pt-BR" dirty="0">
                <a:solidFill>
                  <a:srgbClr val="FF0000"/>
                </a:solidFill>
              </a:rPr>
              <a:t>dificuldades significativas a nível dos relacionamentos sociais e comunicação não verbal, a par</a:t>
            </a:r>
          </a:p>
          <a:p>
            <a:r>
              <a:rPr lang="pt-BR" dirty="0">
                <a:solidFill>
                  <a:srgbClr val="FF0000"/>
                </a:solidFill>
              </a:rPr>
              <a:t>de interesses e padrões de comportamento restritos e repetitivos</a:t>
            </a:r>
            <a:r>
              <a:rPr lang="pt-BR" dirty="0" smtClean="0">
                <a:solidFill>
                  <a:srgbClr val="FF0000"/>
                </a:solidFill>
              </a:rPr>
              <a:t>.</a:t>
            </a:r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60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solidFill>
                  <a:srgbClr val="FF0000"/>
                </a:solidFill>
              </a:rPr>
              <a:t>Glossário de Termos do Negócio</a:t>
            </a:r>
            <a:endParaRPr dirty="0">
              <a:solidFill>
                <a:srgbClr val="FF0000"/>
              </a:solidFill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998972"/>
            <a:ext cx="564405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rgbClr val="FF0000"/>
                </a:solidFill>
              </a:rPr>
              <a:t>T</a:t>
            </a:r>
          </a:p>
          <a:p>
            <a:r>
              <a:rPr lang="pt-BR" dirty="0">
                <a:solidFill>
                  <a:srgbClr val="FF0000"/>
                </a:solidFill>
              </a:rPr>
              <a:t>TDAH - Transtorno do Déficit de Atenção com Hiperatividade Transtorno do Déficit de Atenção</a:t>
            </a:r>
          </a:p>
          <a:p>
            <a:r>
              <a:rPr lang="pt-BR" dirty="0">
                <a:solidFill>
                  <a:srgbClr val="FF0000"/>
                </a:solidFill>
              </a:rPr>
              <a:t>com Hiperatividade</a:t>
            </a:r>
          </a:p>
          <a:p>
            <a:r>
              <a:rPr lang="pt-BR" dirty="0">
                <a:solidFill>
                  <a:srgbClr val="FF0000"/>
                </a:solidFill>
              </a:rPr>
              <a:t>TEA (Transtorno do Espectro do Autismo) - engloba diferentes condições marcadas por</a:t>
            </a:r>
          </a:p>
          <a:p>
            <a:r>
              <a:rPr lang="pt-BR" dirty="0">
                <a:solidFill>
                  <a:srgbClr val="FF0000"/>
                </a:solidFill>
              </a:rPr>
              <a:t>perturbações do desenvolvimento neurológico com três características fundamentais, que</a:t>
            </a:r>
          </a:p>
          <a:p>
            <a:r>
              <a:rPr lang="pt-BR" dirty="0">
                <a:solidFill>
                  <a:srgbClr val="FF0000"/>
                </a:solidFill>
              </a:rPr>
              <a:t>podem manifestar-se em conjunto ou isoladamente. São elas: dificuldade de comunicação por</a:t>
            </a:r>
          </a:p>
          <a:p>
            <a:r>
              <a:rPr lang="pt-BR" dirty="0">
                <a:solidFill>
                  <a:srgbClr val="FF0000"/>
                </a:solidFill>
              </a:rPr>
              <a:t>deficiência no domínio da linguagem e no uso da imaginação para lidar com jogos simbólicos,</a:t>
            </a:r>
          </a:p>
          <a:p>
            <a:r>
              <a:rPr lang="pt-BR" dirty="0">
                <a:solidFill>
                  <a:srgbClr val="FF0000"/>
                </a:solidFill>
              </a:rPr>
              <a:t>dificuldade de socialização e padrão de comportamento restritivo e repetitivo.</a:t>
            </a:r>
          </a:p>
          <a:p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52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0" y="261257"/>
            <a:ext cx="3125037" cy="4325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>
                <a:uFillTx/>
              </a:rPr>
              <a:t>TEA – TRANSTORNO DO ESPECTRO AUTISTA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3171539" y="1051525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218042" y="952500"/>
            <a:ext cx="5726261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600" dirty="0">
                <a:solidFill>
                  <a:schemeClr val="lt1"/>
                </a:solidFill>
                <a:uFillTx/>
              </a:rPr>
              <a:t>O Transtorno do Espectro Autista (TEA) engloba diferentes condições marcadas por perturbações do desenvolvimento neurológico com três características fundamentais, que podem manifestar-se em conjunto ou isoladamente. São elas: </a:t>
            </a:r>
            <a:r>
              <a:rPr lang="pt-BR" sz="1600" b="1" i="1" dirty="0">
                <a:solidFill>
                  <a:schemeClr val="lt1"/>
                </a:solidFill>
                <a:uFillTx/>
              </a:rPr>
              <a:t>dificuldade de comunicação </a:t>
            </a:r>
            <a:r>
              <a:rPr lang="pt-BR" sz="1600" dirty="0">
                <a:solidFill>
                  <a:schemeClr val="lt1"/>
                </a:solidFill>
                <a:uFillTx/>
              </a:rPr>
              <a:t>por deficiência no domínio da linguagem, </a:t>
            </a:r>
            <a:r>
              <a:rPr lang="pt-BR" sz="1600" b="1" i="1" dirty="0">
                <a:solidFill>
                  <a:schemeClr val="lt1"/>
                </a:solidFill>
                <a:uFillTx/>
              </a:rPr>
              <a:t>dificuldade de socialização </a:t>
            </a:r>
            <a:r>
              <a:rPr lang="pt-BR" sz="1600" dirty="0">
                <a:solidFill>
                  <a:schemeClr val="lt1"/>
                </a:solidFill>
                <a:uFillTx/>
              </a:rPr>
              <a:t>e </a:t>
            </a:r>
            <a:r>
              <a:rPr lang="pt-BR" sz="1600" b="1" i="1" dirty="0">
                <a:solidFill>
                  <a:schemeClr val="lt1"/>
                </a:solidFill>
                <a:uFillTx/>
              </a:rPr>
              <a:t>padrão de comportamento restritivo e repetitivo</a:t>
            </a:r>
            <a:r>
              <a:rPr lang="pt-BR" sz="1600" dirty="0">
                <a:solidFill>
                  <a:schemeClr val="lt1"/>
                </a:solidFill>
                <a:uFillTx/>
              </a:rPr>
              <a:t> </a:t>
            </a:r>
            <a:r>
              <a:rPr lang="pt-BR" sz="1600" b="1" dirty="0">
                <a:solidFill>
                  <a:schemeClr val="lt1"/>
                </a:solidFill>
                <a:uFillTx/>
              </a:rPr>
              <a:t>(Varella, Maria Helena).</a:t>
            </a:r>
            <a:endParaRPr sz="1600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7815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Critérios de </a:t>
            </a:r>
            <a:r>
              <a:rPr lang="en-GB" sz="48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aceitação</a:t>
            </a:r>
            <a:endParaRPr lang="en-GB" sz="4800" dirty="0" smtClean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 </a:t>
            </a:r>
            <a:r>
              <a:rPr lang="en-GB" sz="48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Modelos</a:t>
            </a:r>
            <a:r>
              <a:rPr lang="en-GB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GB" sz="48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Telas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0429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Materiais e Método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23815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uFillTx/>
              </a:rPr>
              <a:t>Materiais e Métodos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1475033"/>
            <a:ext cx="56440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1" dirty="0" smtClean="0">
                <a:solidFill>
                  <a:schemeClr val="bg1"/>
                </a:solidFill>
              </a:rPr>
              <a:t>Profissionais</a:t>
            </a:r>
            <a:endParaRPr lang="pt-BR" b="1" dirty="0" smtClean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Thiago Ramos – Professor de Ciências Biológicas com Especialidade em Educação Especial.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Elaine de Fátima Bail – Pedagoga com Especialidade em Educação Infantil e Anos Iniciais do Ensino Fundamental e Libras.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Clarisse Mendonça Amaral – Psicóloga CRP 36765/RJ.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36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sultado de imagem para Android Stud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355" y="360528"/>
            <a:ext cx="1675658" cy="1675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JAVA linguag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0803" y="81436"/>
            <a:ext cx="995500" cy="182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sultado de imagem para sqli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3013" y="2271973"/>
            <a:ext cx="2211134" cy="104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m para draw.i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551" y="1781056"/>
            <a:ext cx="981833" cy="981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Resultado de imagem para firebas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4" y="3832769"/>
            <a:ext cx="2040890" cy="102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m relacionad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5707" y="3747550"/>
            <a:ext cx="959256" cy="95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785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Resultados e Discussões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845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solidFill>
                  <a:srgbClr val="FF0000"/>
                </a:solidFill>
                <a:uFillTx/>
              </a:rPr>
              <a:t>Resultados e Discussões</a:t>
            </a:r>
            <a:endParaRPr dirty="0">
              <a:solidFill>
                <a:srgbClr val="FF0000"/>
              </a:solidFill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1191254"/>
            <a:ext cx="5644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	O </a:t>
            </a:r>
            <a:r>
              <a:rPr lang="pt-BR" dirty="0">
                <a:solidFill>
                  <a:srgbClr val="FF0000"/>
                </a:solidFill>
              </a:rPr>
              <a:t>autismo não verbal, segundo estudo da Universidade de Boston, acomete cerca de 30% das pessoas diagnosticadas com a perturbação do espectro do autismo, tendo assim pouca pesquisa sobre os processos de pensamento das pessoas que não falam. </a:t>
            </a:r>
          </a:p>
          <a:p>
            <a:r>
              <a:rPr lang="pt-BR" dirty="0">
                <a:solidFill>
                  <a:srgbClr val="FF0000"/>
                </a:solidFill>
              </a:rPr>
              <a:t>	O presente estudo observou a necessidade de aplicar a tecnologia como auxílio para a comunicação e compreensão das pessoas do espectro com pouca ou nenhuma língua falada. </a:t>
            </a:r>
          </a:p>
          <a:p>
            <a:r>
              <a:rPr lang="pt-BR" dirty="0">
                <a:solidFill>
                  <a:srgbClr val="FF0000"/>
                </a:solidFill>
              </a:rPr>
              <a:t>	Assim, o aplicativo tem como benefício dar a condição de fala, desenvolver o raciocínio e </a:t>
            </a:r>
            <a:r>
              <a:rPr lang="pt-BR" dirty="0" smtClean="0">
                <a:solidFill>
                  <a:srgbClr val="FF0000"/>
                </a:solidFill>
              </a:rPr>
              <a:t>cognição </a:t>
            </a:r>
            <a:r>
              <a:rPr lang="pt-BR" dirty="0">
                <a:solidFill>
                  <a:srgbClr val="FF0000"/>
                </a:solidFill>
              </a:rPr>
              <a:t>das pessoas com TEA, esses benefícios permitem inclusive, que os estudos e pesquisas sobre o tema sejam relevantes permitindo também que seja utilizado para outras </a:t>
            </a:r>
            <a:r>
              <a:rPr lang="pt-BR" dirty="0" smtClean="0">
                <a:solidFill>
                  <a:srgbClr val="FF0000"/>
                </a:solidFill>
              </a:rPr>
              <a:t>síndromes </a:t>
            </a:r>
            <a:r>
              <a:rPr lang="pt-BR" dirty="0">
                <a:solidFill>
                  <a:srgbClr val="FF0000"/>
                </a:solidFill>
              </a:rPr>
              <a:t>e transtornos que impedem a língua falada. </a:t>
            </a:r>
          </a:p>
          <a:p>
            <a:endParaRPr lang="pt-BR" dirty="0">
              <a:solidFill>
                <a:srgbClr val="FF0000"/>
              </a:solidFill>
            </a:endParaRPr>
          </a:p>
          <a:p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83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Considerações Finais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6468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solidFill>
                  <a:srgbClr val="FF0000"/>
                </a:solidFill>
                <a:uFillTx/>
              </a:rPr>
              <a:t>Considerações Finais</a:t>
            </a:r>
            <a:endParaRPr dirty="0">
              <a:solidFill>
                <a:srgbClr val="FF0000"/>
              </a:solidFill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1338398"/>
            <a:ext cx="5644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rgbClr val="FF0000"/>
                </a:solidFill>
              </a:rPr>
              <a:t>	O </a:t>
            </a:r>
            <a:r>
              <a:rPr lang="pt-BR" dirty="0">
                <a:solidFill>
                  <a:srgbClr val="FF0000"/>
                </a:solidFill>
              </a:rPr>
              <a:t>termo “autismo não verbal” não tem um estatuto oficial e não existe uma linha clara entre indivíduos verbais e não verbais com autismo, o que dificulta a pesquisa sobre todo o tema. Acreditava-se que todas as crianças não verbais com autismo eram intelectualmente incapacitadas, porém notou-se que as formas de avaliação utilizavam ferramentas muito fracas para medir essa capacidade intelectual.</a:t>
            </a:r>
          </a:p>
          <a:p>
            <a:r>
              <a:rPr lang="pt-BR" dirty="0">
                <a:solidFill>
                  <a:srgbClr val="FF0000"/>
                </a:solidFill>
              </a:rPr>
              <a:t>	A implantação de um aplicativo de comunicação alternativa é um processo que se faz necessário para auxiliar não somente a fala das pessoas do espectro mas também como ferramenta para realização de testes e pesquisas sobre os autistas não verbais. </a:t>
            </a:r>
          </a:p>
          <a:p>
            <a:endParaRPr lang="pt-BR" dirty="0">
              <a:solidFill>
                <a:srgbClr val="FF0000"/>
              </a:solidFill>
            </a:endParaRPr>
          </a:p>
          <a:p>
            <a:endParaRPr lang="pt-BR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75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Referências Bibliográficas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79615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uFillTx/>
              </a:rPr>
              <a:t>Referências Bibliográficas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2957867" y="171750"/>
            <a:ext cx="5644055" cy="5209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 smtClean="0">
                <a:solidFill>
                  <a:schemeClr val="bg1"/>
                </a:solidFill>
              </a:rPr>
              <a:t>TRANSTORNO </a:t>
            </a:r>
            <a:r>
              <a:rPr lang="pt-BR" sz="1050" dirty="0">
                <a:solidFill>
                  <a:schemeClr val="bg1"/>
                </a:solidFill>
              </a:rPr>
              <a:t>DO ESPECTRO AUTISTA TEA – Disponível em: &lt;</a:t>
            </a:r>
            <a:r>
              <a:rPr lang="pt-BR" sz="1050" u="sng" dirty="0">
                <a:solidFill>
                  <a:schemeClr val="bg1"/>
                </a:solidFill>
                <a:hlinkClick r:id="rId3"/>
              </a:rPr>
              <a:t>https://bit.ly/2OGJBzi</a:t>
            </a:r>
            <a:r>
              <a:rPr lang="pt-BR" sz="1050" dirty="0">
                <a:solidFill>
                  <a:schemeClr val="bg1"/>
                </a:solidFill>
              </a:rPr>
              <a:t>&gt; . Acesso em 30 julho 2019. </a:t>
            </a:r>
          </a:p>
          <a:p>
            <a:r>
              <a:rPr lang="pt-BR" sz="1050" dirty="0">
                <a:solidFill>
                  <a:schemeClr val="bg1"/>
                </a:solidFill>
              </a:rPr>
              <a:t>DIRETRIZES DE ATENÇÃO E REABILITAÇÃO DE PESSOAS COM TRANSTORNO DO ESPECTRO DO AUTISMO, Disponível em: &lt;</a:t>
            </a:r>
            <a:r>
              <a:rPr lang="pt-BR" sz="1050" u="sng" dirty="0">
                <a:solidFill>
                  <a:schemeClr val="bg1"/>
                </a:solidFill>
                <a:hlinkClick r:id="rId4"/>
              </a:rPr>
              <a:t>https://bit.ly/2r0cHMU</a:t>
            </a:r>
            <a:r>
              <a:rPr lang="pt-BR" sz="1050" dirty="0">
                <a:solidFill>
                  <a:schemeClr val="bg1"/>
                </a:solidFill>
              </a:rPr>
              <a:t>&gt;. Acesso em 30 julho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SMARTPHONES EM USO NO BRASIL, Disponível em: &lt; </a:t>
            </a:r>
            <a:r>
              <a:rPr lang="pt-BR" sz="1050" u="sng" dirty="0">
                <a:solidFill>
                  <a:schemeClr val="bg1"/>
                </a:solidFill>
                <a:hlinkClick r:id="rId5"/>
              </a:rPr>
              <a:t>https://bit.ly/2EbeUhL</a:t>
            </a:r>
            <a:r>
              <a:rPr lang="pt-BR" sz="1050" dirty="0">
                <a:solidFill>
                  <a:schemeClr val="bg1"/>
                </a:solidFill>
              </a:rPr>
              <a:t> &gt;. Acesso em 01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POPULAÇÃO BRASILEIRA, Disponível em: &lt;</a:t>
            </a:r>
            <a:r>
              <a:rPr lang="pt-BR" sz="1050" u="sng" dirty="0">
                <a:solidFill>
                  <a:schemeClr val="bg1"/>
                </a:solidFill>
                <a:hlinkClick r:id="rId6"/>
              </a:rPr>
              <a:t>https://www.ibge.gov.br/apps/populacao/projecao/</a:t>
            </a:r>
            <a:r>
              <a:rPr lang="pt-BR" sz="1050" dirty="0">
                <a:solidFill>
                  <a:schemeClr val="bg1"/>
                </a:solidFill>
              </a:rPr>
              <a:t>&gt;. Acesso em 30 julho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VISÃO GERAL DO AUTISMO NÃO VERBAL, Disponível em: &lt; </a:t>
            </a:r>
            <a:r>
              <a:rPr lang="pt-BR" sz="1050" u="sng" dirty="0">
                <a:solidFill>
                  <a:schemeClr val="bg1"/>
                </a:solidFill>
                <a:hlinkClick r:id="rId7"/>
              </a:rPr>
              <a:t>http://vencerautismo.org/2019/02/visao-geral-do-autismo-nao-verbal/</a:t>
            </a:r>
            <a:r>
              <a:rPr lang="pt-BR" sz="1050" dirty="0">
                <a:solidFill>
                  <a:schemeClr val="bg1"/>
                </a:solidFill>
              </a:rPr>
              <a:t> &gt;. Acesso em 03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AUTISMO: A TECNOLOGIA COMO FERRAMENTA ASSISTIVA AO PROCESSO DE ENSINO E APRENDIZAGEM DE UMA CRIANÇA DENTRO DO ESPECTRO – Disponível em: </a:t>
            </a:r>
            <a:r>
              <a:rPr lang="pt-BR" sz="1050" u="sng" dirty="0">
                <a:solidFill>
                  <a:schemeClr val="bg1"/>
                </a:solidFill>
                <a:hlinkClick r:id="rId8"/>
              </a:rPr>
              <a:t>http://editorarealize.com.br/revistas/cintedi/trabalhos/Modalidade_1datahora_07_10_2014_16_44_33_idinscrito_387_654ecb08429600021f5e35b9dc5266d9.pdf</a:t>
            </a:r>
            <a:r>
              <a:rPr lang="pt-BR" sz="1050" dirty="0">
                <a:solidFill>
                  <a:schemeClr val="bg1"/>
                </a:solidFill>
              </a:rPr>
              <a:t>.Acesso em: 01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COMO O USO DA TECNOLOGIA PODE AJUDAR A DESENVOLVER CRIANÇAS COM AUTISMO – Disponível em: &lt; </a:t>
            </a:r>
            <a:r>
              <a:rPr lang="pt-BR" sz="1050" u="sng" dirty="0">
                <a:solidFill>
                  <a:schemeClr val="bg1"/>
                </a:solidFill>
                <a:hlinkClick r:id="rId9"/>
              </a:rPr>
              <a:t>https://www.grupoconduzir.com.br/2018/08/como-o-uso-da-tecnologia-pode-ajudar-desenvolver-criancas-com-autismo/</a:t>
            </a:r>
            <a:r>
              <a:rPr lang="pt-BR" sz="1050" u="sng" dirty="0">
                <a:solidFill>
                  <a:schemeClr val="bg1"/>
                </a:solidFill>
              </a:rPr>
              <a:t> </a:t>
            </a:r>
            <a:r>
              <a:rPr lang="pt-BR" sz="1050" dirty="0">
                <a:solidFill>
                  <a:schemeClr val="bg1"/>
                </a:solidFill>
              </a:rPr>
              <a:t>&gt;. Acesso em: 01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AUTISMO PROJETO INTEGRAR: UM APLICATIVO MÓVEL PARA INCLUSÃO DE CRIANÇAS COM TRANSTORNO DO ESPECTRO AUTISTA – Disponível em: &lt;</a:t>
            </a:r>
            <a:r>
              <a:rPr lang="pt-BR" sz="1050" u="sng" dirty="0">
                <a:solidFill>
                  <a:schemeClr val="bg1"/>
                </a:solidFill>
                <a:hlinkClick r:id="rId10"/>
              </a:rPr>
              <a:t>https://maicokrause.com/images/artigos/2016---IV-ERIN-3---Autismo-Projeto-Integrar_-Um-aplicativo-mvel-para--incluso-de-crianas-com-Transtorno-do-Espectro-Autista.pdf</a:t>
            </a:r>
            <a:r>
              <a:rPr lang="pt-BR" sz="1050" dirty="0">
                <a:solidFill>
                  <a:schemeClr val="bg1"/>
                </a:solidFill>
              </a:rPr>
              <a:t>&gt;. Acesso em 5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COTIDIANO: UM SOFTWARE PARA AUXILIAR CRIANÇAS AUTISTAS EM SUAS ATIVIDADES DIÁRIAS – Disponível em: &lt; </a:t>
            </a:r>
            <a:r>
              <a:rPr lang="pt-BR" sz="1050" u="sng" dirty="0">
                <a:solidFill>
                  <a:schemeClr val="bg1"/>
                </a:solidFill>
                <a:hlinkClick r:id="rId11"/>
              </a:rPr>
              <a:t>www.br-ie.org/pub/</a:t>
            </a:r>
            <a:r>
              <a:rPr lang="pt-BR" sz="1050" u="sng" dirty="0" err="1">
                <a:solidFill>
                  <a:schemeClr val="bg1"/>
                </a:solidFill>
                <a:hlinkClick r:id="rId11"/>
              </a:rPr>
              <a:t>index.php</a:t>
            </a:r>
            <a:r>
              <a:rPr lang="pt-BR" sz="1050" u="sng" dirty="0">
                <a:solidFill>
                  <a:schemeClr val="bg1"/>
                </a:solidFill>
                <a:hlinkClick r:id="rId11"/>
              </a:rPr>
              <a:t>/</a:t>
            </a:r>
            <a:r>
              <a:rPr lang="pt-BR" sz="1050" u="sng" dirty="0" err="1">
                <a:solidFill>
                  <a:schemeClr val="bg1"/>
                </a:solidFill>
                <a:hlinkClick r:id="rId11"/>
              </a:rPr>
              <a:t>sbie</a:t>
            </a:r>
            <a:r>
              <a:rPr lang="pt-BR" sz="1050" u="sng" dirty="0">
                <a:solidFill>
                  <a:schemeClr val="bg1"/>
                </a:solidFill>
                <a:hlinkClick r:id="rId11"/>
              </a:rPr>
              <a:t>/</a:t>
            </a:r>
            <a:r>
              <a:rPr lang="pt-BR" sz="1050" u="sng" dirty="0" err="1">
                <a:solidFill>
                  <a:schemeClr val="bg1"/>
                </a:solidFill>
                <a:hlinkClick r:id="rId11"/>
              </a:rPr>
              <a:t>article</a:t>
            </a:r>
            <a:r>
              <a:rPr lang="pt-BR" sz="1050" u="sng" dirty="0">
                <a:solidFill>
                  <a:schemeClr val="bg1"/>
                </a:solidFill>
                <a:hlinkClick r:id="rId11"/>
              </a:rPr>
              <a:t>/download/7569/5365</a:t>
            </a:r>
            <a:r>
              <a:rPr lang="pt-BR" sz="1050" dirty="0">
                <a:solidFill>
                  <a:schemeClr val="bg1"/>
                </a:solidFill>
              </a:rPr>
              <a:t>&gt;. Acesso em 5 agosto </a:t>
            </a:r>
            <a:r>
              <a:rPr lang="pt-BR" sz="1050" dirty="0" smtClean="0">
                <a:solidFill>
                  <a:schemeClr val="bg1"/>
                </a:solidFill>
              </a:rPr>
              <a:t>2019.</a:t>
            </a:r>
            <a:endParaRPr lang="pt-BR" sz="1050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76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INTRODUÇÃO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3" y="1126670"/>
            <a:ext cx="5855850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indent="0">
              <a:buSzPts val="1600"/>
              <a:buNone/>
            </a:pPr>
            <a:r>
              <a:rPr lang="pt-BR" sz="1600" dirty="0" smtClean="0"/>
              <a:t>Sabe-se </a:t>
            </a:r>
            <a:r>
              <a:rPr lang="pt-BR" sz="1600" dirty="0"/>
              <a:t>que cerca de 25% dos autistas tem a condição de não verbais e que a comunicação alternativa estimula a fala. Desta forma, o objetivo do presente projeto é realizar uma forma de comunicação alternativa, utilizando a aplicação mobile  para auxiliar a comunicação de autistas não verbais por meio de imagens e auxiliar no desenvolvimento pedagógico e a concentração, dando assim autonomia para as atividades do cotidiano.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9329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solidFill>
                  <a:srgbClr val="FF0000"/>
                </a:solidFill>
              </a:rPr>
              <a:t>INTRODUÇÃO</a:t>
            </a:r>
            <a:endParaRPr dirty="0">
              <a:solidFill>
                <a:srgbClr val="FF0000"/>
              </a:solidFill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3" y="1126670"/>
            <a:ext cx="5855850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indent="0">
              <a:buSzPts val="1600"/>
              <a:buNone/>
            </a:pPr>
            <a:r>
              <a:rPr lang="pt-BR" sz="1600" dirty="0">
                <a:solidFill>
                  <a:srgbClr val="FF0000"/>
                </a:solidFill>
              </a:rPr>
              <a:t>O AMIGO AZUL trata-se de uma aplicação mobile que propõe a finalidade de auxiliar a comunicação, o desenvolvimento pedagógico, a concentração e outros distúrbios de aprendizagem das pessoas que foram diagnosticadas com TEA (Transtorno do Espectro Autista), Síndrome de Asperger, Síndrome de Down e outros tipos de síndromes que dificultam a comunicação e a interação social.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7106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TECNOLOGIAS</a:t>
            </a:r>
            <a:br>
              <a:rPr lang="pt-BR" dirty="0" smtClean="0"/>
            </a:br>
            <a:r>
              <a:rPr lang="pt-BR" dirty="0" smtClean="0"/>
              <a:t>UTILIZADAS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3" y="1126670"/>
            <a:ext cx="5855850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>
              <a:buSzPts val="1600"/>
              <a:buNone/>
            </a:pPr>
            <a:r>
              <a:rPr lang="pt-BR" dirty="0" smtClean="0"/>
              <a:t>Para a</a:t>
            </a:r>
            <a:r>
              <a:rPr lang="pt-BR" dirty="0" smtClean="0"/>
              <a:t> </a:t>
            </a:r>
            <a:r>
              <a:rPr lang="pt-BR" dirty="0"/>
              <a:t>implementação do AMIGO AZUL </a:t>
            </a:r>
            <a:r>
              <a:rPr lang="pt-BR" dirty="0" smtClean="0"/>
              <a:t>utilizou-se a </a:t>
            </a:r>
            <a:r>
              <a:rPr lang="pt-BR" dirty="0"/>
              <a:t>linguagem Java,</a:t>
            </a:r>
          </a:p>
          <a:p>
            <a:pPr marL="0" lvl="0" indent="0">
              <a:buSzPts val="1600"/>
              <a:buNone/>
            </a:pPr>
            <a:r>
              <a:rPr lang="pt-BR" dirty="0" smtClean="0"/>
              <a:t>aplicada na </a:t>
            </a:r>
            <a:r>
              <a:rPr lang="pt-BR" dirty="0"/>
              <a:t>IDE Android Studio. A IDE fornece toda a estrutura necessária para</a:t>
            </a:r>
          </a:p>
          <a:p>
            <a:pPr marL="0" lvl="0" indent="0">
              <a:buSzPts val="1600"/>
              <a:buNone/>
            </a:pPr>
            <a:r>
              <a:rPr lang="pt-BR" dirty="0"/>
              <a:t>a construção de aplicativos para dispositivos com sistema operacional Android,</a:t>
            </a:r>
          </a:p>
          <a:p>
            <a:pPr marL="0" lvl="0" indent="0">
              <a:buSzPts val="1600"/>
              <a:buNone/>
            </a:pPr>
            <a:r>
              <a:rPr lang="pt-BR" dirty="0"/>
              <a:t>utiliza banco de dados SQLite e Firebase.</a:t>
            </a:r>
          </a:p>
          <a:p>
            <a:pPr marL="0" lvl="0" indent="0">
              <a:buSzPts val="1600"/>
              <a:buNone/>
            </a:pPr>
            <a:r>
              <a:rPr lang="pt-BR" dirty="0"/>
              <a:t>Os testes são realizados em duas etapas, na primeira etapa em</a:t>
            </a:r>
          </a:p>
          <a:p>
            <a:pPr marL="0" lvl="0" indent="0">
              <a:buSzPts val="1600"/>
              <a:buNone/>
            </a:pPr>
            <a:r>
              <a:rPr lang="pt-BR" dirty="0"/>
              <a:t>ambiente virtual controlando toda a depuração e comportamentos das </a:t>
            </a:r>
            <a:r>
              <a:rPr lang="pt-BR" dirty="0" smtClean="0"/>
              <a:t>variáveis e </a:t>
            </a:r>
            <a:r>
              <a:rPr lang="pt-BR" dirty="0"/>
              <a:t>a segunda etapa em um dispositivo mobile, ainda em ambiente de</a:t>
            </a:r>
          </a:p>
          <a:p>
            <a:pPr marL="0" lvl="0" indent="0">
              <a:buSzPts val="1600"/>
              <a:buNone/>
            </a:pPr>
            <a:r>
              <a:rPr lang="pt-BR" dirty="0"/>
              <a:t>homologação. Após não apresentar nenhum erro, será colocado em produção.</a:t>
            </a:r>
            <a:endParaRPr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1002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solidFill>
                  <a:srgbClr val="FF0000"/>
                </a:solidFill>
              </a:rPr>
              <a:t>TÓPICOS DE REFERÊNCIA</a:t>
            </a:r>
            <a:endParaRPr dirty="0">
              <a:solidFill>
                <a:srgbClr val="FF0000"/>
              </a:solidFill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2" y="165273"/>
            <a:ext cx="5939933" cy="4866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lvl="0" indent="0">
              <a:buSzPts val="1600"/>
              <a:buNone/>
            </a:pPr>
            <a:r>
              <a:rPr lang="pt-BR" b="1" dirty="0">
                <a:solidFill>
                  <a:srgbClr val="FF0000"/>
                </a:solidFill>
              </a:rPr>
              <a:t>MATRAQUINHA</a:t>
            </a:r>
            <a:r>
              <a:rPr lang="pt-BR" dirty="0">
                <a:solidFill>
                  <a:srgbClr val="FF0000"/>
                </a:solidFill>
              </a:rPr>
              <a:t> – Matraquinha é um aplicativo de comunicação alternativa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para ajudar crianças e adolescentes com autismo a transmitirem seus desejos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e sentimentos, o funcionamento é bem simples, ao clicar nas figuras o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aplicativo vai transmitir por voz uma frase completa com os desejos e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sentimentos que a criança deseja transmitir.</a:t>
            </a:r>
          </a:p>
          <a:p>
            <a:pPr marL="0" lvl="0" indent="0">
              <a:buSzPts val="1600"/>
              <a:buNone/>
            </a:pPr>
            <a:r>
              <a:rPr lang="pt-BR" b="1" dirty="0">
                <a:solidFill>
                  <a:srgbClr val="FF0000"/>
                </a:solidFill>
              </a:rPr>
              <a:t>TERAPIA DA LINGUAGEM E COGNIÇÃO COM MITA </a:t>
            </a:r>
            <a:r>
              <a:rPr lang="pt-BR" dirty="0">
                <a:solidFill>
                  <a:srgbClr val="FF0000"/>
                </a:solidFill>
              </a:rPr>
              <a:t>– MITA é uma aplicação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específica de intervenção precoce para crianças com autismo, com atraso do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desenvolvimento ou com dificuldades de aprendizagem. Inclui tarefas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interativas e inteligentes, feitas para ajudar crianças a aprender como juntar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mentalmente vários objetos. Focado em desenvolvimento geral da criança,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especificamente em termos de linguagem, atenção e habilidades visuais.</a:t>
            </a:r>
          </a:p>
          <a:p>
            <a:pPr marL="0" lvl="0" indent="0">
              <a:buSzPts val="1600"/>
              <a:buNone/>
            </a:pPr>
            <a:r>
              <a:rPr lang="pt-BR" b="1" dirty="0">
                <a:solidFill>
                  <a:srgbClr val="FF0000"/>
                </a:solidFill>
              </a:rPr>
              <a:t>ABC AUTISMO </a:t>
            </a:r>
            <a:r>
              <a:rPr lang="pt-BR" dirty="0">
                <a:solidFill>
                  <a:srgbClr val="FF0000"/>
                </a:solidFill>
              </a:rPr>
              <a:t>– Aplicativo de atividades que utiliza fundamentos da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metodologia TEACCH e tem como objetivo auxiliar no processo de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aprendizagem de crianças autistas por meio de atividades divertidas e lúdicas.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As atividades têm níveis de dificuldade diferentes, 40 fases interativas e até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120 estrelas para coletar.</a:t>
            </a:r>
          </a:p>
          <a:p>
            <a:pPr marL="0" lvl="0" indent="0">
              <a:buSzPts val="1600"/>
              <a:buNone/>
            </a:pPr>
            <a:r>
              <a:rPr lang="pt-BR" b="1" dirty="0">
                <a:solidFill>
                  <a:srgbClr val="FF0000"/>
                </a:solidFill>
              </a:rPr>
              <a:t>MÉTODO TEACCH</a:t>
            </a:r>
            <a:r>
              <a:rPr lang="pt-BR" dirty="0">
                <a:solidFill>
                  <a:srgbClr val="FF0000"/>
                </a:solidFill>
              </a:rPr>
              <a:t> – Programa de Tratamento e Educação para Autistas e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Crianças com Déficits relacionados com a comunicação (TEACCH), criado em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1964, na Universidade da Carolina do Norte (EUA), é um programa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mundialmente utilizado para auxiliar no processo de alfabetização de crianças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com o transtorno de desenvolvimento.</a:t>
            </a:r>
            <a:endParaRPr dirty="0">
              <a:solidFill>
                <a:srgbClr val="FF0000"/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2044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solidFill>
                  <a:srgbClr val="FF0000"/>
                </a:solidFill>
              </a:rPr>
              <a:t>TÓPICOS DE REFERÊNCIA</a:t>
            </a:r>
            <a:endParaRPr dirty="0">
              <a:solidFill>
                <a:srgbClr val="FF0000"/>
              </a:solidFill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2" y="165273"/>
            <a:ext cx="5939933" cy="4866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lvl="0" indent="0">
              <a:buSzPts val="1600"/>
              <a:buNone/>
            </a:pPr>
            <a:r>
              <a:rPr lang="pt-BR" b="1" dirty="0">
                <a:solidFill>
                  <a:srgbClr val="FF0000"/>
                </a:solidFill>
              </a:rPr>
              <a:t>MATRAQUINHA</a:t>
            </a:r>
            <a:r>
              <a:rPr lang="pt-BR" dirty="0">
                <a:solidFill>
                  <a:srgbClr val="FF0000"/>
                </a:solidFill>
              </a:rPr>
              <a:t> – Matraquinha é um aplicativo de comunicação alternativa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para ajudar crianças e adolescentes com autismo a transmitirem seus desejos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e sentimentos, o funcionamento é bem simples, ao clicar nas figuras o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aplicativo vai transmitir por voz uma frase completa com os desejos e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sentimentos que a criança deseja transmitir.</a:t>
            </a:r>
          </a:p>
          <a:p>
            <a:pPr marL="0" lvl="0" indent="0">
              <a:buSzPts val="1600"/>
              <a:buNone/>
            </a:pPr>
            <a:r>
              <a:rPr lang="pt-BR" b="1" dirty="0">
                <a:solidFill>
                  <a:srgbClr val="FF0000"/>
                </a:solidFill>
              </a:rPr>
              <a:t>TERAPIA DA LINGUAGEM E COGNIÇÃO COM MITA </a:t>
            </a:r>
            <a:r>
              <a:rPr lang="pt-BR" dirty="0">
                <a:solidFill>
                  <a:srgbClr val="FF0000"/>
                </a:solidFill>
              </a:rPr>
              <a:t>– MITA é uma aplicação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específica de intervenção precoce para crianças com autismo, com atraso do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desenvolvimento ou com dificuldades de aprendizagem. Inclui tarefas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interativas e inteligentes, feitas para ajudar crianças a aprender como juntar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mentalmente vários objetos. Focado em desenvolvimento geral da criança,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especificamente em termos de linguagem, atenção e habilidades visuais.</a:t>
            </a:r>
          </a:p>
          <a:p>
            <a:pPr marL="0" lvl="0" indent="0">
              <a:buSzPts val="1600"/>
              <a:buNone/>
            </a:pPr>
            <a:r>
              <a:rPr lang="pt-BR" b="1" dirty="0">
                <a:solidFill>
                  <a:srgbClr val="FF0000"/>
                </a:solidFill>
              </a:rPr>
              <a:t>ABC AUTISMO </a:t>
            </a:r>
            <a:r>
              <a:rPr lang="pt-BR" dirty="0">
                <a:solidFill>
                  <a:srgbClr val="FF0000"/>
                </a:solidFill>
              </a:rPr>
              <a:t>– Aplicativo de atividades que utiliza fundamentos da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metodologia TEACCH e tem como objetivo auxiliar no processo de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aprendizagem de crianças autistas por meio de atividades divertidas e lúdicas.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As atividades têm níveis de dificuldade diferentes, 40 fases interativas e até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120 estrelas para coletar.</a:t>
            </a:r>
          </a:p>
          <a:p>
            <a:pPr marL="0" lvl="0" indent="0">
              <a:buSzPts val="1600"/>
              <a:buNone/>
            </a:pPr>
            <a:r>
              <a:rPr lang="pt-BR" b="1" dirty="0">
                <a:solidFill>
                  <a:srgbClr val="FF0000"/>
                </a:solidFill>
              </a:rPr>
              <a:t>MÉTODO TEACCH</a:t>
            </a:r>
            <a:r>
              <a:rPr lang="pt-BR" dirty="0">
                <a:solidFill>
                  <a:srgbClr val="FF0000"/>
                </a:solidFill>
              </a:rPr>
              <a:t> – Programa de Tratamento e Educação para Autistas e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Crianças com Déficits relacionados com a comunicação (TEACCH), criado em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1964, na Universidade da Carolina do Norte (EUA), é um programa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mundialmente utilizado para auxiliar no processo de alfabetização de crianças</a:t>
            </a:r>
          </a:p>
          <a:p>
            <a:pPr marL="0" lvl="0" indent="0">
              <a:buSzPts val="1600"/>
              <a:buNone/>
            </a:pPr>
            <a:r>
              <a:rPr lang="pt-BR" dirty="0">
                <a:solidFill>
                  <a:srgbClr val="FF0000"/>
                </a:solidFill>
              </a:rPr>
              <a:t>com o transtorno de desenvolvimento.</a:t>
            </a:r>
            <a:endParaRPr dirty="0">
              <a:solidFill>
                <a:srgbClr val="FF0000"/>
              </a:solidFill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7194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CASO DE USO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366" y="626743"/>
            <a:ext cx="522922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61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85430" y="1882963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DIAGRAMA DE CLASSE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656530" y="980844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6334" y="157656"/>
            <a:ext cx="6198989" cy="484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3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</TotalTime>
  <Words>1282</Words>
  <Application>Microsoft Office PowerPoint</Application>
  <PresentationFormat>On-screen Show (16:9)</PresentationFormat>
  <Paragraphs>138</Paragraphs>
  <Slides>29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Century Gothic</vt:lpstr>
      <vt:lpstr>Montserrat</vt:lpstr>
      <vt:lpstr>Lato</vt:lpstr>
      <vt:lpstr>Arial</vt:lpstr>
      <vt:lpstr>Focus</vt:lpstr>
      <vt:lpstr>Amigo Azul</vt:lpstr>
      <vt:lpstr>TEA – TRANSTORNO DO ESPECTRO AUTISTA</vt:lpstr>
      <vt:lpstr>INTRODUÇÃO</vt:lpstr>
      <vt:lpstr>INTRODUÇÃO</vt:lpstr>
      <vt:lpstr>TECNOLOGIAS UTILIZADAS</vt:lpstr>
      <vt:lpstr>TÓPICOS DE REFERÊNCIA</vt:lpstr>
      <vt:lpstr>TÓPICOS DE REFERÊNCIA</vt:lpstr>
      <vt:lpstr>CASO DE USO</vt:lpstr>
      <vt:lpstr>DIAGRAMA DE CLASSE</vt:lpstr>
      <vt:lpstr>PowerPoint Presentation</vt:lpstr>
      <vt:lpstr>COMUNICAÇÃO</vt:lpstr>
      <vt:lpstr>PowerPoint Presentation</vt:lpstr>
      <vt:lpstr>MODELO LÓGICO</vt:lpstr>
      <vt:lpstr>PowerPoint Presentation</vt:lpstr>
      <vt:lpstr>User Stories</vt:lpstr>
      <vt:lpstr>PowerPoint Presentation</vt:lpstr>
      <vt:lpstr>Glossário de Termos do Negócio</vt:lpstr>
      <vt:lpstr>Glossário de Termos do Negócio</vt:lpstr>
      <vt:lpstr>Glossário de Termos do Negócio</vt:lpstr>
      <vt:lpstr>PowerPoint Presentation</vt:lpstr>
      <vt:lpstr>PowerPoint Presentation</vt:lpstr>
      <vt:lpstr>Materiais e Métodos</vt:lpstr>
      <vt:lpstr>PowerPoint Presentation</vt:lpstr>
      <vt:lpstr>PowerPoint Presentation</vt:lpstr>
      <vt:lpstr>Resultados e Discussões</vt:lpstr>
      <vt:lpstr>PowerPoint Presentation</vt:lpstr>
      <vt:lpstr>Considerações Finais</vt:lpstr>
      <vt:lpstr>PowerPoint Presentation</vt:lpstr>
      <vt:lpstr>Referências Bibliográficas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Amigo Azul</dc:title>
  <dc:creator>UniCesumar</dc:creator>
  <cp:lastModifiedBy>Lucas P.s</cp:lastModifiedBy>
  <cp:revision>36</cp:revision>
  <dcterms:modified xsi:type="dcterms:W3CDTF">2019-09-17T00:22:17Z</dcterms:modified>
</cp:coreProperties>
</file>